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4630400" cy="8229600"/>
  <p:notesSz cx="8229600" cy="14630400"/>
  <p:embeddedFontLst>
    <p:embeddedFont>
      <p:font typeface="Aptos Narrow" panose="020B0004020202020204" pitchFamily="34" charset="0"/>
      <p:regular r:id="rId15"/>
      <p:bold r:id="rId16"/>
      <p:italic r:id="rId17"/>
      <p:boldItalic r:id="rId18"/>
    </p:embeddedFont>
    <p:embeddedFont>
      <p:font typeface="Cabin" pitchFamily="2" charset="0"/>
      <p:regular r:id="rId19"/>
    </p:embeddedFont>
    <p:embeddedFont>
      <p:font typeface="Cabin Bold" pitchFamily="2" charset="0"/>
      <p:bold r:id="rId20"/>
    </p:embeddedFont>
    <p:embeddedFont>
      <p:font typeface="Unbounde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9847" autoAdjust="0"/>
  </p:normalViewPr>
  <p:slideViewPr>
    <p:cSldViewPr snapToGrid="0" snapToObjects="1">
      <p:cViewPr varScale="1">
        <p:scale>
          <a:sx n="52" d="100"/>
          <a:sy n="52" d="100"/>
        </p:scale>
        <p:origin x="10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913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18326" y="327087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CAD6DE"/>
                </a:solidFill>
                <a:highlight>
                  <a:srgbClr val="0000FF"/>
                </a:highlight>
                <a:latin typeface="Cabin" pitchFamily="34" charset="0"/>
                <a:ea typeface="Cabin" pitchFamily="34" charset="-122"/>
                <a:cs typeface="Cabin" pitchFamily="34" charset="-120"/>
              </a:rPr>
              <a:t>Achieving Profitability and Sustainable Growth Through Strategic Investment. </a:t>
            </a:r>
            <a:endParaRPr lang="en-US" sz="2000" b="1" dirty="0">
              <a:highlight>
                <a:srgbClr val="0000FF"/>
              </a:highlight>
            </a:endParaRPr>
          </a:p>
        </p:txBody>
      </p:sp>
      <p:sp>
        <p:nvSpPr>
          <p:cNvPr id="5" name="Shape 2"/>
          <p:cNvSpPr/>
          <p:nvPr/>
        </p:nvSpPr>
        <p:spPr>
          <a:xfrm>
            <a:off x="5903086" y="569440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326" y="568392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7676" y="5700192"/>
            <a:ext cx="152030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Jitu </a:t>
            </a:r>
            <a:r>
              <a:rPr lang="en-US" sz="2350" b="1" dirty="0" err="1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Prosad</a:t>
            </a: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 Saha</a:t>
            </a:r>
            <a:endParaRPr lang="en-US" sz="2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475A6A-6B08-1281-1827-9FB10D5C3CD5}"/>
              </a:ext>
            </a:extLst>
          </p:cNvPr>
          <p:cNvSpPr/>
          <p:nvPr/>
        </p:nvSpPr>
        <p:spPr>
          <a:xfrm>
            <a:off x="10039739" y="7490590"/>
            <a:ext cx="4572000" cy="73901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A4C3FD2F-2550-67D2-39FC-D4E88E6CD723}"/>
              </a:ext>
            </a:extLst>
          </p:cNvPr>
          <p:cNvSpPr/>
          <p:nvPr/>
        </p:nvSpPr>
        <p:spPr>
          <a:xfrm>
            <a:off x="5903086" y="787776"/>
            <a:ext cx="7794253" cy="238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</a:rPr>
              <a:t>Strategic Investment Proposal: Driving Growth and Profitability!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A113BD7-1391-DE9E-7314-ADD327795637}"/>
              </a:ext>
            </a:extLst>
          </p:cNvPr>
          <p:cNvSpPr/>
          <p:nvPr/>
        </p:nvSpPr>
        <p:spPr>
          <a:xfrm>
            <a:off x="555091" y="505810"/>
            <a:ext cx="9719440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</a:rPr>
              <a:t>Experienced Leadership and Dedicated Team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2B92798-8C9F-16A9-53F7-A795B75E40D0}"/>
              </a:ext>
            </a:extLst>
          </p:cNvPr>
          <p:cNvSpPr/>
          <p:nvPr/>
        </p:nvSpPr>
        <p:spPr>
          <a:xfrm>
            <a:off x="1082185" y="2436247"/>
            <a:ext cx="4538749" cy="1952873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D3456A4-D45C-12CD-21CC-E5FD7DF5A27F}"/>
              </a:ext>
            </a:extLst>
          </p:cNvPr>
          <p:cNvSpPr/>
          <p:nvPr/>
        </p:nvSpPr>
        <p:spPr>
          <a:xfrm>
            <a:off x="1180541" y="2547175"/>
            <a:ext cx="4342039" cy="1708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00B0F0"/>
                </a:solidFill>
                <a:latin typeface="Unbounded" pitchFamily="34" charset="0"/>
              </a:rPr>
              <a:t>Shohini</a:t>
            </a:r>
          </a:p>
          <a:p>
            <a:pPr algn="just">
              <a:lnSpc>
                <a:spcPts val="2750"/>
              </a:lnSpc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L&amp;D Product manager, Managing content team, marketing/sales for content service and L&amp;D product</a:t>
            </a:r>
            <a:r>
              <a:rPr lang="en-US" sz="2200" b="1" dirty="0">
                <a:solidFill>
                  <a:schemeClr val="bg1"/>
                </a:solidFill>
                <a:latin typeface="Unbounded" pitchFamily="34" charset="0"/>
              </a:rPr>
              <a:t> – </a:t>
            </a:r>
            <a:r>
              <a:rPr lang="en-US" sz="2000" b="1" dirty="0">
                <a:solidFill>
                  <a:schemeClr val="bg1"/>
                </a:solidFill>
                <a:latin typeface="Aptos Narrow" panose="020B0004020202020204" pitchFamily="34" charset="0"/>
              </a:rPr>
              <a:t>7+ years experience.</a:t>
            </a:r>
            <a:endParaRPr lang="en-US" b="1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AE61271C-6604-DA2A-95D3-B1EE49D23954}"/>
              </a:ext>
            </a:extLst>
          </p:cNvPr>
          <p:cNvSpPr/>
          <p:nvPr/>
        </p:nvSpPr>
        <p:spPr>
          <a:xfrm>
            <a:off x="7453135" y="2395357"/>
            <a:ext cx="4538749" cy="1993763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72C73B9-2805-6D4B-D494-5C7836892E1A}"/>
              </a:ext>
            </a:extLst>
          </p:cNvPr>
          <p:cNvSpPr/>
          <p:nvPr/>
        </p:nvSpPr>
        <p:spPr>
          <a:xfrm>
            <a:off x="7531464" y="2436247"/>
            <a:ext cx="4342039" cy="1993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00B0F0"/>
                </a:solidFill>
                <a:latin typeface="Unbounded" pitchFamily="34" charset="0"/>
              </a:rPr>
              <a:t>Sanjoy</a:t>
            </a:r>
            <a:r>
              <a:rPr lang="en-US" sz="2400" dirty="0"/>
              <a:t> </a:t>
            </a:r>
            <a:endParaRPr lang="en-US" sz="2200" dirty="0">
              <a:solidFill>
                <a:srgbClr val="00B0F0"/>
              </a:solidFill>
              <a:latin typeface="Unbounded" pitchFamily="34" charset="0"/>
            </a:endParaRPr>
          </a:p>
          <a:p>
            <a:pPr algn="just">
              <a:lnSpc>
                <a:spcPts val="2750"/>
              </a:lnSpc>
            </a:pPr>
            <a:r>
              <a:rPr lang="en-US" b="1" dirty="0">
                <a:solidFill>
                  <a:schemeClr val="bg1"/>
                </a:solidFill>
                <a:latin typeface="Aptos Narrow" panose="020B0004020202020204" pitchFamily="34" charset="0"/>
              </a:rPr>
              <a:t>Tech guidance for L&amp;D product and Coding based AI solutions, Trainings,  marketing/sales for content service and L&amp;D product and AI Solutions service. 8+ </a:t>
            </a:r>
            <a:r>
              <a:rPr lang="en-US" sz="1800" b="1" dirty="0">
                <a:solidFill>
                  <a:schemeClr val="bg1"/>
                </a:solidFill>
                <a:latin typeface="Aptos Narrow" panose="020B0004020202020204" pitchFamily="34" charset="0"/>
              </a:rPr>
              <a:t>years experience.</a:t>
            </a:r>
            <a:r>
              <a:rPr lang="en-US" b="1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4AC330C2-DA59-2F32-ADFA-573BD2385250}"/>
              </a:ext>
            </a:extLst>
          </p:cNvPr>
          <p:cNvSpPr/>
          <p:nvPr/>
        </p:nvSpPr>
        <p:spPr>
          <a:xfrm>
            <a:off x="7433108" y="5479717"/>
            <a:ext cx="4538749" cy="2299538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5450CFDB-7F33-D5D1-8705-7BCBD9A48C85}"/>
              </a:ext>
            </a:extLst>
          </p:cNvPr>
          <p:cNvSpPr/>
          <p:nvPr/>
        </p:nvSpPr>
        <p:spPr>
          <a:xfrm>
            <a:off x="7511437" y="5535182"/>
            <a:ext cx="4342039" cy="2034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00B0F0"/>
                </a:solidFill>
                <a:latin typeface="Unbounded" pitchFamily="34" charset="0"/>
              </a:rPr>
              <a:t>Ajay </a:t>
            </a:r>
          </a:p>
          <a:p>
            <a:pPr>
              <a:lnSpc>
                <a:spcPts val="2750"/>
              </a:lnSpc>
            </a:pPr>
            <a:r>
              <a:rPr lang="en-US" b="1" dirty="0">
                <a:solidFill>
                  <a:schemeClr val="bg1"/>
                </a:solidFill>
                <a:latin typeface="Aptos Narrow" panose="020B0004020202020204" pitchFamily="34" charset="0"/>
              </a:rPr>
              <a:t>Marketing/sales for content service and L&amp;D product and AI Solutions service, training –</a:t>
            </a:r>
          </a:p>
          <a:p>
            <a:pPr algn="just">
              <a:lnSpc>
                <a:spcPts val="2750"/>
              </a:lnSpc>
            </a:pPr>
            <a:r>
              <a:rPr lang="en-US" sz="2200" b="1" dirty="0">
                <a:solidFill>
                  <a:schemeClr val="bg1"/>
                </a:solidFill>
                <a:latin typeface="Unbounded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ptos Narrow" panose="020B0004020202020204" pitchFamily="34" charset="0"/>
              </a:rPr>
              <a:t>6+ years experience.</a:t>
            </a:r>
            <a:endParaRPr lang="en-US" b="1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88F19A34-3686-3982-9963-0634BA313EBC}"/>
              </a:ext>
            </a:extLst>
          </p:cNvPr>
          <p:cNvSpPr/>
          <p:nvPr/>
        </p:nvSpPr>
        <p:spPr>
          <a:xfrm>
            <a:off x="1082185" y="5479717"/>
            <a:ext cx="4538749" cy="2299538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9B7D31B-E6FA-3A89-10B8-CB059BA056C6}"/>
              </a:ext>
            </a:extLst>
          </p:cNvPr>
          <p:cNvSpPr/>
          <p:nvPr/>
        </p:nvSpPr>
        <p:spPr>
          <a:xfrm>
            <a:off x="1180541" y="5535182"/>
            <a:ext cx="4342039" cy="1708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00B0F0"/>
                </a:solidFill>
                <a:latin typeface="Unbounded" pitchFamily="34" charset="0"/>
              </a:rPr>
              <a:t>Rohit</a:t>
            </a:r>
            <a:r>
              <a:rPr lang="en-US" sz="2400" dirty="0"/>
              <a:t> </a:t>
            </a:r>
            <a:endParaRPr lang="en-US" sz="2200" dirty="0">
              <a:solidFill>
                <a:srgbClr val="00B0F0"/>
              </a:solidFill>
              <a:latin typeface="Unbounded" pitchFamily="34" charset="0"/>
            </a:endParaRPr>
          </a:p>
          <a:p>
            <a:pPr algn="just">
              <a:lnSpc>
                <a:spcPts val="2750"/>
              </a:lnSpc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Tech guidance for low code / no code solutions, developing solutions, Program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mgmt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 for 3 revenue streams, process and SOPs definition, marketing / sales for AI solutions</a:t>
            </a:r>
            <a:r>
              <a:rPr lang="en-US" sz="2200" b="1" dirty="0">
                <a:solidFill>
                  <a:schemeClr val="bg1"/>
                </a:solidFill>
                <a:latin typeface="Unbounded" pitchFamily="34" charset="0"/>
              </a:rPr>
              <a:t>– </a:t>
            </a:r>
            <a:r>
              <a:rPr lang="en-US" sz="2000" b="1" dirty="0">
                <a:solidFill>
                  <a:schemeClr val="bg1"/>
                </a:solidFill>
                <a:latin typeface="Aptos Narrow" panose="020B0004020202020204" pitchFamily="34" charset="0"/>
              </a:rPr>
              <a:t>6+ years experience.</a:t>
            </a:r>
            <a:endParaRPr lang="en-US" b="1" dirty="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F21BCD-130B-B865-2A82-450876798B5A}"/>
              </a:ext>
            </a:extLst>
          </p:cNvPr>
          <p:cNvSpPr/>
          <p:nvPr/>
        </p:nvSpPr>
        <p:spPr>
          <a:xfrm>
            <a:off x="12204441" y="7490590"/>
            <a:ext cx="2407298" cy="73901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99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5C39F-2B2B-C253-C405-0D8B3622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79229" y="1854721"/>
            <a:ext cx="6251171" cy="625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040293-8500-0045-FF82-04AE76FA3171}"/>
              </a:ext>
            </a:extLst>
          </p:cNvPr>
          <p:cNvSpPr txBox="1">
            <a:spLocks/>
          </p:cNvSpPr>
          <p:nvPr/>
        </p:nvSpPr>
        <p:spPr>
          <a:xfrm>
            <a:off x="-623455" y="7069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3ECBC3B-AFB1-73F2-A76B-3A05707472A0}"/>
              </a:ext>
            </a:extLst>
          </p:cNvPr>
          <p:cNvSpPr/>
          <p:nvPr/>
        </p:nvSpPr>
        <p:spPr>
          <a:xfrm>
            <a:off x="588342" y="438034"/>
            <a:ext cx="9719440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</a:rPr>
              <a:t>Investment Justification</a:t>
            </a:r>
          </a:p>
          <a:p>
            <a:pPr marL="0" indent="0" algn="l">
              <a:lnSpc>
                <a:spcPts val="5500"/>
              </a:lnSpc>
              <a:buNone/>
            </a:pPr>
            <a:endParaRPr lang="en-US" sz="4400" dirty="0">
              <a:solidFill>
                <a:srgbClr val="FFFFFF"/>
              </a:solidFill>
              <a:latin typeface="Unbounded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111F6-BB59-F8FC-356B-369BDD17D5FF}"/>
              </a:ext>
            </a:extLst>
          </p:cNvPr>
          <p:cNvSpPr txBox="1"/>
          <p:nvPr/>
        </p:nvSpPr>
        <p:spPr>
          <a:xfrm>
            <a:off x="318178" y="2037308"/>
            <a:ext cx="76745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b="1" dirty="0"/>
              <a:t>✅ </a:t>
            </a:r>
            <a:r>
              <a:rPr lang="en-US" sz="2000" b="1" dirty="0"/>
              <a:t> </a:t>
            </a:r>
            <a:r>
              <a:rPr sz="2400" b="1" dirty="0">
                <a:solidFill>
                  <a:schemeClr val="bg1"/>
                </a:solidFill>
              </a:rPr>
              <a:t>Strong Revenue Model:** Diversified revenue</a:t>
            </a:r>
            <a:r>
              <a:rPr lang="en-US" sz="2400" b="1" dirty="0">
                <a:solidFill>
                  <a:schemeClr val="bg1"/>
                </a:solidFill>
              </a:rPr>
              <a:t>  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    </a:t>
            </a:r>
            <a:r>
              <a:rPr sz="2400" b="1" dirty="0">
                <a:solidFill>
                  <a:schemeClr val="bg1"/>
                </a:solidFill>
              </a:rPr>
              <a:t>streams ensure stability.</a:t>
            </a:r>
          </a:p>
          <a:p>
            <a:r>
              <a:rPr sz="2400" b="1" dirty="0">
                <a:solidFill>
                  <a:schemeClr val="bg1"/>
                </a:solidFill>
              </a:rPr>
              <a:t>✅ Scalability:** AI-driven solutions can expand market </a:t>
            </a:r>
            <a:r>
              <a:rPr lang="en-US" sz="2400" b="1" dirty="0">
                <a:solidFill>
                  <a:schemeClr val="bg1"/>
                </a:solidFill>
              </a:rPr>
              <a:t>    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    </a:t>
            </a:r>
            <a:r>
              <a:rPr sz="2400" b="1" dirty="0">
                <a:solidFill>
                  <a:schemeClr val="bg1"/>
                </a:solidFill>
              </a:rPr>
              <a:t>reach.</a:t>
            </a:r>
          </a:p>
          <a:p>
            <a:r>
              <a:rPr sz="2400" b="1" dirty="0">
                <a:solidFill>
                  <a:schemeClr val="bg1"/>
                </a:solidFill>
              </a:rPr>
              <a:t>✅ Market Demand: Increasing adoption of AI-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       </a:t>
            </a:r>
            <a:r>
              <a:rPr sz="2400" b="1" dirty="0">
                <a:solidFill>
                  <a:schemeClr val="bg1"/>
                </a:solidFill>
              </a:rPr>
              <a:t>powered learning solutions.</a:t>
            </a:r>
          </a:p>
          <a:p>
            <a:r>
              <a:rPr sz="2400" b="1" dirty="0">
                <a:solidFill>
                  <a:schemeClr val="bg1"/>
                </a:solidFill>
              </a:rPr>
              <a:t>✅ </a:t>
            </a:r>
            <a:r>
              <a:rPr lang="en-US" sz="2400" b="1" dirty="0">
                <a:solidFill>
                  <a:schemeClr val="bg1"/>
                </a:solidFill>
              </a:rPr>
              <a:t>High-Profit</a:t>
            </a:r>
            <a:r>
              <a:rPr sz="2400" b="1" dirty="0">
                <a:solidFill>
                  <a:schemeClr val="bg1"/>
                </a:solidFill>
              </a:rPr>
              <a:t> Potential:** Despite expenses, 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/>
                </a:solidFill>
              </a:rPr>
              <a:t>       </a:t>
            </a:r>
            <a:r>
              <a:rPr sz="2400" b="1" dirty="0">
                <a:solidFill>
                  <a:schemeClr val="bg1"/>
                </a:solidFill>
              </a:rPr>
              <a:t>profitability is sustainable.</a:t>
            </a:r>
          </a:p>
          <a:p>
            <a:endParaRPr sz="2400" b="1" dirty="0">
              <a:solidFill>
                <a:schemeClr val="bg1"/>
              </a:solidFill>
            </a:endParaRPr>
          </a:p>
          <a:p>
            <a:r>
              <a:rPr sz="2400" b="1" dirty="0">
                <a:solidFill>
                  <a:schemeClr val="bg1"/>
                </a:solidFill>
              </a:rPr>
              <a:t>Recommendation: Investment in AI and marketing 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sz="2400" b="1" dirty="0">
                <a:solidFill>
                  <a:schemeClr val="bg1"/>
                </a:solidFill>
              </a:rPr>
              <a:t>will drive exponential growth.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387C24-157C-2E18-9984-AF01239854C4}"/>
              </a:ext>
            </a:extLst>
          </p:cNvPr>
          <p:cNvSpPr/>
          <p:nvPr/>
        </p:nvSpPr>
        <p:spPr>
          <a:xfrm>
            <a:off x="10039739" y="7490590"/>
            <a:ext cx="4572000" cy="73901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589EE-F41D-72F8-0B59-D824D016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1641" y="274690"/>
            <a:ext cx="11784562" cy="77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7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0682" y="335890"/>
            <a:ext cx="64466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Financial </a:t>
            </a: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bounded" pitchFamily="34" charset="0"/>
              </a:rPr>
              <a:t>Overview </a:t>
            </a:r>
          </a:p>
        </p:txBody>
      </p:sp>
      <p:sp>
        <p:nvSpPr>
          <p:cNvPr id="4" name="Text 1"/>
          <p:cNvSpPr/>
          <p:nvPr/>
        </p:nvSpPr>
        <p:spPr>
          <a:xfrm>
            <a:off x="6158888" y="1810305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$251.5M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528160" y="25861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B0F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Revenue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237826" y="3195520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$248.9M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10816954" y="3997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Expenses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166290" y="4868808"/>
            <a:ext cx="3955419" cy="109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$2.7M</a:t>
            </a:r>
            <a:endParaRPr lang="en-US" sz="6200" dirty="0"/>
          </a:p>
        </p:txBody>
      </p:sp>
      <p:sp>
        <p:nvSpPr>
          <p:cNvPr id="9" name="Text 6"/>
          <p:cNvSpPr/>
          <p:nvPr/>
        </p:nvSpPr>
        <p:spPr>
          <a:xfrm>
            <a:off x="7735908" y="56270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B05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 Profit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8338A-606A-3AA3-5D3B-8C65F763DEF7}"/>
              </a:ext>
            </a:extLst>
          </p:cNvPr>
          <p:cNvSpPr txBox="1"/>
          <p:nvPr/>
        </p:nvSpPr>
        <p:spPr>
          <a:xfrm>
            <a:off x="5682589" y="6303309"/>
            <a:ext cx="73235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📌 </a:t>
            </a:r>
            <a:r>
              <a:rPr lang="en-US" sz="2800" b="1" dirty="0">
                <a:solidFill>
                  <a:schemeClr val="bg1"/>
                </a:solidFill>
              </a:rPr>
              <a:t>Revenue Breakdown:</a:t>
            </a:r>
          </a:p>
          <a:p>
            <a:r>
              <a:rPr lang="en-US" sz="2000" dirty="0">
                <a:solidFill>
                  <a:srgbClr val="FFFF00"/>
                </a:solidFill>
              </a:rPr>
              <a:t>- LD Content Generation: $76,948,000.0M</a:t>
            </a:r>
          </a:p>
          <a:p>
            <a:r>
              <a:rPr lang="en-US" sz="2000" dirty="0">
                <a:solidFill>
                  <a:srgbClr val="FFFF00"/>
                </a:solidFill>
              </a:rPr>
              <a:t>- HR L&amp;D Product: $45,470,000.0M</a:t>
            </a:r>
          </a:p>
          <a:p>
            <a:r>
              <a:rPr lang="en-US" sz="2000" dirty="0">
                <a:solidFill>
                  <a:srgbClr val="FFFF00"/>
                </a:solidFill>
              </a:rPr>
              <a:t>- AI Solutions Services: $120,880,000.0M (Largest Revenue Stream)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B097-59E6-A8F9-DC62-E85460E1AB16}"/>
              </a:ext>
            </a:extLst>
          </p:cNvPr>
          <p:cNvSpPr/>
          <p:nvPr/>
        </p:nvSpPr>
        <p:spPr>
          <a:xfrm>
            <a:off x="10039739" y="7688524"/>
            <a:ext cx="4572000" cy="541076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5" y="65023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Executive Summary: Poised for Growth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291192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18043" y="301918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35040" y="29126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Growth Focus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594961" y="3441615"/>
            <a:ext cx="309657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Seeking investment to fuel expansion, 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product development, and marketing.</a:t>
            </a:r>
          </a:p>
        </p:txBody>
      </p:sp>
      <p:sp>
        <p:nvSpPr>
          <p:cNvPr id="8" name="Shape 5"/>
          <p:cNvSpPr/>
          <p:nvPr/>
        </p:nvSpPr>
        <p:spPr>
          <a:xfrm>
            <a:off x="4792029" y="29279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4892279" y="301918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509676" y="29119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Profitability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5499377" y="3407466"/>
            <a:ext cx="309657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Projected profitability within months., 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driven by strategic revenue diversification and cost optimization.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937974" y="56366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Growth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155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Significant market opportunity in AI automation.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5485" y="190587"/>
            <a:ext cx="6944857" cy="129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Financial Overview: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bounded" pitchFamily="34" charset="0"/>
              </a:rPr>
              <a:t>Laying the Foundation for Growth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65" y="2704991"/>
            <a:ext cx="6833580" cy="382666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766" y="2546527"/>
            <a:ext cx="5100721" cy="4143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85688-F5A6-42B2-7FCB-75AB834849A4}"/>
              </a:ext>
            </a:extLst>
          </p:cNvPr>
          <p:cNvSpPr/>
          <p:nvPr/>
        </p:nvSpPr>
        <p:spPr>
          <a:xfrm>
            <a:off x="10039739" y="7471929"/>
            <a:ext cx="4572000" cy="73901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808" y="136731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Investment Priorities</a:t>
            </a:r>
            <a:endParaRPr lang="en-US" sz="44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599021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400788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Marketing Expansion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324124" y="5248275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Increase digital advertising and partnerships.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599021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400788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B0F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 &amp; Product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8933259" y="5248275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Strengthen infrastructure and development.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599021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400907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2D05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&amp; Service</a:t>
            </a:r>
            <a:endParaRPr lang="en-US" sz="2200" dirty="0">
              <a:solidFill>
                <a:srgbClr val="92D050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2395" y="5248394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Invest in sales partners and client relations.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06519F-C1D0-85CD-5D41-74B716366BF0}"/>
              </a:ext>
            </a:extLst>
          </p:cNvPr>
          <p:cNvSpPr/>
          <p:nvPr/>
        </p:nvSpPr>
        <p:spPr>
          <a:xfrm>
            <a:off x="10039739" y="7471929"/>
            <a:ext cx="4572000" cy="73901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92089" y="758464"/>
            <a:ext cx="56397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Diversified Revenue Streams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924" y="3195876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08713" y="3435191"/>
            <a:ext cx="38901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LD Content Generation</a:t>
            </a:r>
            <a:endParaRPr lang="en-US" sz="2200" dirty="0">
              <a:solidFill>
                <a:srgbClr val="FFC000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9708713" y="3930729"/>
            <a:ext cx="40839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Engaging learning experiences.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924" y="4632127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08713" y="48714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HR L&amp;D Product</a:t>
            </a: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9708713" y="5366980"/>
            <a:ext cx="40839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Solutions for HR teams.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924" y="6068378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08713" y="6307693"/>
            <a:ext cx="3502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9999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Solutions Services</a:t>
            </a:r>
            <a:endParaRPr lang="en-US" sz="2200" dirty="0">
              <a:solidFill>
                <a:srgbClr val="FF9999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9708713" y="6803231"/>
            <a:ext cx="40839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 AI implementations.</a:t>
            </a:r>
            <a:endParaRPr lang="en-US" sz="18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30A628-3F50-D808-A8E3-B0214E4FD29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endParaRPr lang="en-US" sz="2400" b="1" u="sng" dirty="0">
              <a:solidFill>
                <a:srgbClr val="FFFFFF"/>
              </a:solidFill>
              <a:latin typeface="Unbounded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788B1-90D3-E428-19FB-7A6DB5E56733}"/>
              </a:ext>
            </a:extLst>
          </p:cNvPr>
          <p:cNvSpPr txBox="1"/>
          <p:nvPr/>
        </p:nvSpPr>
        <p:spPr>
          <a:xfrm>
            <a:off x="290989" y="453732"/>
            <a:ext cx="7861935" cy="908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bounded" pitchFamily="34" charset="0"/>
              </a:rPr>
              <a:t>Revenue Growth Driven by :  </a:t>
            </a:r>
          </a:p>
        </p:txBody>
      </p:sp>
      <p:pic>
        <p:nvPicPr>
          <p:cNvPr id="16" name="Picture 15" descr="revenue_breakdown_chart.png">
            <a:extLst>
              <a:ext uri="{FF2B5EF4-FFF2-40B4-BE49-F238E27FC236}">
                <a16:creationId xmlns:a16="http://schemas.microsoft.com/office/drawing/2014/main" id="{5E2F899E-2484-9D38-0CC6-3E3BEB844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971427"/>
            <a:ext cx="7264669" cy="45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E4EA77-84DB-38F6-EE10-F8FF44455804}"/>
              </a:ext>
            </a:extLst>
          </p:cNvPr>
          <p:cNvSpPr/>
          <p:nvPr/>
        </p:nvSpPr>
        <p:spPr>
          <a:xfrm>
            <a:off x="10039739" y="7471929"/>
            <a:ext cx="4572000" cy="73901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4527" y="393200"/>
            <a:ext cx="65620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Path to Profitability and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bounded" pitchFamily="34" charset="0"/>
              </a:rPr>
              <a:t>            Strong financial returns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1"/>
          <p:cNvSpPr/>
          <p:nvPr/>
        </p:nvSpPr>
        <p:spPr>
          <a:xfrm>
            <a:off x="7911882" y="3067205"/>
            <a:ext cx="214641" cy="1050985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8270855" y="31073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Growth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8450282" y="360504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Diversified revenue streams.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8371634" y="4411069"/>
            <a:ext cx="214641" cy="1050985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8713073" y="4439164"/>
            <a:ext cx="30696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Cost Optimization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8809256" y="4871532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Streamlined operations.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8713073" y="5682319"/>
            <a:ext cx="214641" cy="1050985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095063" y="57673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Strong Returns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9163644" y="61324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Increased profitability.</a:t>
            </a:r>
            <a:endParaRPr lang="en-US" sz="2400" dirty="0"/>
          </a:p>
        </p:txBody>
      </p:sp>
      <p:pic>
        <p:nvPicPr>
          <p:cNvPr id="14" name="Picture 13" descr="expensell">
            <a:extLst>
              <a:ext uri="{FF2B5EF4-FFF2-40B4-BE49-F238E27FC236}">
                <a16:creationId xmlns:a16="http://schemas.microsoft.com/office/drawing/2014/main" id="{33794A9E-7114-9916-0138-B8D72AD74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37" y="2616179"/>
            <a:ext cx="6400800" cy="4510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3E730E-6668-D2AA-A90E-39A0CFBCEF7F}"/>
              </a:ext>
            </a:extLst>
          </p:cNvPr>
          <p:cNvSpPr/>
          <p:nvPr/>
        </p:nvSpPr>
        <p:spPr>
          <a:xfrm>
            <a:off x="10039739" y="7471929"/>
            <a:ext cx="4572000" cy="73901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12934"/>
            <a:ext cx="106376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Investment Ask: Fueling Growth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1533168" y="3940731"/>
            <a:ext cx="30362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B05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Marketing &amp; Sales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436269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Expand market reach.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79200" y="416968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266385" y="2717483"/>
            <a:ext cx="36660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Development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9582269" y="3213021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 AI solutions.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30609" y="315849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463445" y="5159943"/>
            <a:ext cx="40238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B0F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Operations &amp; Expansion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9582269" y="5659517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Scale the infrastructure.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30609" y="5180767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533168" y="67743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Seeking funding to scale AI solutions and expand market reach.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7CAC2-BB6E-C26A-179D-889A08101393}"/>
              </a:ext>
            </a:extLst>
          </p:cNvPr>
          <p:cNvSpPr/>
          <p:nvPr/>
        </p:nvSpPr>
        <p:spPr>
          <a:xfrm>
            <a:off x="10039739" y="7471929"/>
            <a:ext cx="4572000" cy="73901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8695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Appendix: Supporting Data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5396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393281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Financial Projections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77039" y="4240768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Detailed forecasts and analysis.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15396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393281"/>
            <a:ext cx="28895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B0F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Research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930973" y="3888819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Insights into AI trends.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48544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724763"/>
            <a:ext cx="29951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Team Biographies</a:t>
            </a:r>
            <a:endParaRPr lang="en-US" sz="2200" dirty="0">
              <a:solidFill>
                <a:schemeClr val="accent2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077039" y="622030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Background of key members.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70</TotalTime>
  <Words>478</Words>
  <Application>Microsoft Office PowerPoint</Application>
  <PresentationFormat>Custom</PresentationFormat>
  <Paragraphs>99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Cabin</vt:lpstr>
      <vt:lpstr>Cabin Bold</vt:lpstr>
      <vt:lpstr>Unbounded</vt:lpstr>
      <vt:lpstr>Aptos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PC</cp:lastModifiedBy>
  <cp:revision>13</cp:revision>
  <dcterms:created xsi:type="dcterms:W3CDTF">2025-03-16T15:45:08Z</dcterms:created>
  <dcterms:modified xsi:type="dcterms:W3CDTF">2025-03-16T16:56:27Z</dcterms:modified>
</cp:coreProperties>
</file>